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59" r:id="rId5"/>
    <p:sldId id="260" r:id="rId6"/>
    <p:sldId id="261" r:id="rId7"/>
    <p:sldId id="263" r:id="rId8"/>
    <p:sldId id="264" r:id="rId9"/>
    <p:sldId id="265" r:id="rId10"/>
    <p:sldId id="266" r:id="rId11"/>
    <p:sldId id="262"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90" autoAdjust="0"/>
    <p:restoredTop sz="94660"/>
  </p:normalViewPr>
  <p:slideViewPr>
    <p:cSldViewPr snapToGrid="0">
      <p:cViewPr varScale="1">
        <p:scale>
          <a:sx n="97" d="100"/>
          <a:sy n="97" d="100"/>
        </p:scale>
        <p:origin x="216" y="480"/>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20"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2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freepi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245251" y="3009720"/>
            <a:ext cx="6870861" cy="1200329"/>
          </a:xfrm>
          <a:prstGeom prst="rect">
            <a:avLst/>
          </a:prstGeom>
          <a:noFill/>
        </p:spPr>
        <p:txBody>
          <a:bodyPr wrap="square" rtlCol="0">
            <a:spAutoFit/>
          </a:bodyPr>
          <a:lstStyle/>
          <a:p>
            <a:pPr algn="r"/>
            <a:r>
              <a:rPr lang="en-US" sz="3600" b="1" dirty="0">
                <a:solidFill>
                  <a:schemeClr val="bg1"/>
                </a:solidFill>
                <a:latin typeface="Calibri" panose="020F0502020204030204" pitchFamily="34" charset="0"/>
                <a:cs typeface="Times New Roman" panose="02020603050405020304" pitchFamily="18" charset="0"/>
              </a:rPr>
              <a:t>Predicting Solar Power Output Using Linear Regression</a:t>
            </a: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sp>
        <p:nvSpPr>
          <p:cNvPr id="9" name="TextBox 8">
            <a:extLst>
              <a:ext uri="{FF2B5EF4-FFF2-40B4-BE49-F238E27FC236}">
                <a16:creationId xmlns:a16="http://schemas.microsoft.com/office/drawing/2014/main" id="{94D82EEB-49AB-8EAE-29CF-5ED57E56131A}"/>
              </a:ext>
            </a:extLst>
          </p:cNvPr>
          <p:cNvSpPr txBox="1"/>
          <p:nvPr/>
        </p:nvSpPr>
        <p:spPr>
          <a:xfrm>
            <a:off x="8279477" y="4174974"/>
            <a:ext cx="2968487" cy="369332"/>
          </a:xfrm>
          <a:prstGeom prst="rect">
            <a:avLst/>
          </a:prstGeom>
          <a:noFill/>
        </p:spPr>
        <p:txBody>
          <a:bodyPr wrap="square">
            <a:spAutoFit/>
          </a:bodyPr>
          <a:lstStyle/>
          <a:p>
            <a:pPr algn="r"/>
            <a:r>
              <a:rPr lang="en-US" sz="1800" dirty="0">
                <a:solidFill>
                  <a:srgbClr val="FED600"/>
                </a:solidFill>
                <a:latin typeface="Calibri" panose="020F0502020204030204" pitchFamily="34" charset="0"/>
                <a:cs typeface="Times New Roman" panose="02020603050405020304" pitchFamily="18" charset="0"/>
              </a:rPr>
              <a:t>Mantra </a:t>
            </a:r>
            <a:r>
              <a:rPr lang="en-US" sz="1800" dirty="0" err="1">
                <a:solidFill>
                  <a:srgbClr val="FED600"/>
                </a:solidFill>
                <a:latin typeface="Calibri" panose="020F0502020204030204" pitchFamily="34" charset="0"/>
                <a:cs typeface="Times New Roman" panose="02020603050405020304" pitchFamily="18" charset="0"/>
              </a:rPr>
              <a:t>Viralkumar</a:t>
            </a:r>
            <a:r>
              <a:rPr lang="en-US" sz="1800" dirty="0">
                <a:solidFill>
                  <a:srgbClr val="FED600"/>
                </a:solidFill>
                <a:latin typeface="Calibri" panose="020F0502020204030204" pitchFamily="34" charset="0"/>
                <a:cs typeface="Times New Roman" panose="02020603050405020304" pitchFamily="18" charset="0"/>
              </a:rPr>
              <a:t> Patel</a:t>
            </a:r>
            <a:endParaRPr lang="en-US" sz="1800" dirty="0">
              <a:solidFill>
                <a:srgbClr val="FED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53" name="Picture 52">
            <a:extLst>
              <a:ext uri="{FF2B5EF4-FFF2-40B4-BE49-F238E27FC236}">
                <a16:creationId xmlns:a16="http://schemas.microsoft.com/office/drawing/2014/main" id="{687065B4-5993-5030-7ED9-1A5CEF5732AB}"/>
              </a:ext>
            </a:extLst>
          </p:cNvPr>
          <p:cNvPicPr>
            <a:picLocks noChangeAspect="1"/>
          </p:cNvPicPr>
          <p:nvPr/>
        </p:nvPicPr>
        <p:blipFill>
          <a:blip r:embed="rId2"/>
          <a:srcRect/>
          <a:stretch/>
        </p:blipFill>
        <p:spPr>
          <a:xfrm>
            <a:off x="740872" y="1454521"/>
            <a:ext cx="4904554" cy="2560887"/>
          </a:xfrm>
          <a:prstGeom prst="rect">
            <a:avLst/>
          </a:prstGeom>
        </p:spPr>
      </p:pic>
      <p:pic>
        <p:nvPicPr>
          <p:cNvPr id="54" name="Picture 53">
            <a:extLst>
              <a:ext uri="{FF2B5EF4-FFF2-40B4-BE49-F238E27FC236}">
                <a16:creationId xmlns:a16="http://schemas.microsoft.com/office/drawing/2014/main" id="{5FEFA5A5-361A-9BD9-DA6B-1A5361A83605}"/>
              </a:ext>
            </a:extLst>
          </p:cNvPr>
          <p:cNvPicPr>
            <a:picLocks noChangeAspect="1"/>
          </p:cNvPicPr>
          <p:nvPr/>
        </p:nvPicPr>
        <p:blipFill>
          <a:blip r:embed="rId3"/>
          <a:srcRect/>
          <a:stretch/>
        </p:blipFill>
        <p:spPr>
          <a:xfrm>
            <a:off x="6761191" y="4123036"/>
            <a:ext cx="4595922" cy="2560886"/>
          </a:xfrm>
          <a:prstGeom prst="rect">
            <a:avLst/>
          </a:prstGeom>
        </p:spPr>
      </p:pic>
      <p:pic>
        <p:nvPicPr>
          <p:cNvPr id="55" name="Picture 54">
            <a:extLst>
              <a:ext uri="{FF2B5EF4-FFF2-40B4-BE49-F238E27FC236}">
                <a16:creationId xmlns:a16="http://schemas.microsoft.com/office/drawing/2014/main" id="{8A6F120C-98CF-7483-784D-45E18B86B385}"/>
              </a:ext>
            </a:extLst>
          </p:cNvPr>
          <p:cNvPicPr>
            <a:picLocks noChangeAspect="1"/>
          </p:cNvPicPr>
          <p:nvPr/>
        </p:nvPicPr>
        <p:blipFill>
          <a:blip r:embed="rId4"/>
          <a:srcRect/>
          <a:stretch/>
        </p:blipFill>
        <p:spPr>
          <a:xfrm>
            <a:off x="6761191" y="1454522"/>
            <a:ext cx="4595922" cy="2560886"/>
          </a:xfrm>
          <a:prstGeom prst="rect">
            <a:avLst/>
          </a:prstGeom>
        </p:spPr>
      </p:pic>
      <p:pic>
        <p:nvPicPr>
          <p:cNvPr id="56" name="Picture 55">
            <a:extLst>
              <a:ext uri="{FF2B5EF4-FFF2-40B4-BE49-F238E27FC236}">
                <a16:creationId xmlns:a16="http://schemas.microsoft.com/office/drawing/2014/main" id="{412A47DD-CF3C-13E2-BB01-D4F9D15D8541}"/>
              </a:ext>
            </a:extLst>
          </p:cNvPr>
          <p:cNvPicPr>
            <a:picLocks noChangeAspect="1"/>
          </p:cNvPicPr>
          <p:nvPr/>
        </p:nvPicPr>
        <p:blipFill>
          <a:blip r:embed="rId5"/>
          <a:srcRect/>
          <a:stretch/>
        </p:blipFill>
        <p:spPr>
          <a:xfrm>
            <a:off x="740872" y="4123036"/>
            <a:ext cx="4904554" cy="2560886"/>
          </a:xfrm>
          <a:prstGeom prst="rect">
            <a:avLst/>
          </a:prstGeom>
        </p:spPr>
      </p:pic>
    </p:spTree>
    <p:extLst>
      <p:ext uri="{BB962C8B-B14F-4D97-AF65-F5344CB8AC3E}">
        <p14:creationId xmlns:p14="http://schemas.microsoft.com/office/powerpoint/2010/main" val="1344807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6102626" cy="400110"/>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endParaRPr lang="en-IN" sz="1800" dirty="0">
              <a:solidFill>
                <a:srgbClr val="213163"/>
              </a:solidFill>
            </a:endParaRPr>
          </a:p>
        </p:txBody>
      </p:sp>
      <p:sp>
        <p:nvSpPr>
          <p:cNvPr id="4" name="TextBox 3">
            <a:extLst>
              <a:ext uri="{FF2B5EF4-FFF2-40B4-BE49-F238E27FC236}">
                <a16:creationId xmlns:a16="http://schemas.microsoft.com/office/drawing/2014/main" id="{99B1BA56-A52F-9DFE-9DE3-757C17219116}"/>
              </a:ext>
            </a:extLst>
          </p:cNvPr>
          <p:cNvSpPr txBox="1"/>
          <p:nvPr/>
        </p:nvSpPr>
        <p:spPr>
          <a:xfrm>
            <a:off x="546652" y="1424800"/>
            <a:ext cx="10876721" cy="1938992"/>
          </a:xfrm>
          <a:prstGeom prst="rect">
            <a:avLst/>
          </a:prstGeom>
          <a:noFill/>
        </p:spPr>
        <p:txBody>
          <a:bodyPr wrap="square">
            <a:spAutoFit/>
          </a:bodyPr>
          <a:lstStyle/>
          <a:p>
            <a:r>
              <a:rPr lang="en-IN" sz="2000" dirty="0">
                <a:latin typeface="Calibri" panose="020F0502020204030204" pitchFamily="34" charset="0"/>
                <a:cs typeface="Calibri" panose="020F0502020204030204" pitchFamily="34" charset="0"/>
              </a:rPr>
              <a:t>This project successfully demonstrated the use of linear regression for predicting solar power output based on environmental factors. The model provided accurate predictions validated by performance metrics such as MSE and R². Key insights from the data and visualizations emphasized the importance of effective </a:t>
            </a:r>
            <a:r>
              <a:rPr lang="en-IN" sz="2000" dirty="0" err="1">
                <a:latin typeface="Calibri" panose="020F0502020204030204" pitchFamily="34" charset="0"/>
                <a:cs typeface="Calibri" panose="020F0502020204030204" pitchFamily="34" charset="0"/>
              </a:rPr>
              <a:t>preprocessing</a:t>
            </a:r>
            <a:r>
              <a:rPr lang="en-IN" sz="2000" dirty="0">
                <a:latin typeface="Calibri" panose="020F0502020204030204" pitchFamily="34" charset="0"/>
                <a:cs typeface="Calibri" panose="020F0502020204030204" pitchFamily="34" charset="0"/>
              </a:rPr>
              <a:t> and model evaluation. This solution can be further scaled and adapted for real-world solar energy management systems, contributing to efficient energy forecasting and grid optimization.</a:t>
            </a:r>
          </a:p>
        </p:txBody>
      </p:sp>
    </p:spTree>
    <p:extLst>
      <p:ext uri="{BB962C8B-B14F-4D97-AF65-F5344CB8AC3E}">
        <p14:creationId xmlns:p14="http://schemas.microsoft.com/office/powerpoint/2010/main" val="15198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9809" y="93546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3">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9" name="TextBox 8">
            <a:extLst>
              <a:ext uri="{FF2B5EF4-FFF2-40B4-BE49-F238E27FC236}">
                <a16:creationId xmlns:a16="http://schemas.microsoft.com/office/drawing/2014/main" id="{6BF47AA4-8277-7584-7389-23E4ABBEFB26}"/>
              </a:ext>
            </a:extLst>
          </p:cNvPr>
          <p:cNvSpPr txBox="1"/>
          <p:nvPr/>
        </p:nvSpPr>
        <p:spPr>
          <a:xfrm>
            <a:off x="488503" y="1685831"/>
            <a:ext cx="7592815" cy="4093428"/>
          </a:xfrm>
          <a:prstGeom prst="rect">
            <a:avLst/>
          </a:prstGeom>
          <a:noFill/>
        </p:spPr>
        <p:txBody>
          <a:bodyPr wrap="square">
            <a:spAutoFit/>
          </a:bodyPr>
          <a:lstStyle/>
          <a:p>
            <a:pPr marL="457200" indent="-457200">
              <a:buAutoNum type="arabicPeriod"/>
            </a:pPr>
            <a:r>
              <a:rPr lang="en-IN" sz="2000" dirty="0">
                <a:latin typeface="Calibri" panose="020F0502020204030204" pitchFamily="34" charset="0"/>
                <a:cs typeface="Calibri" panose="020F0502020204030204" pitchFamily="34" charset="0"/>
              </a:rPr>
              <a:t>Understand linear regression for predictive </a:t>
            </a:r>
            <a:r>
              <a:rPr lang="en-IN" sz="2000" dirty="0" err="1">
                <a:latin typeface="Calibri" panose="020F0502020204030204" pitchFamily="34" charset="0"/>
                <a:cs typeface="Calibri" panose="020F0502020204030204" pitchFamily="34" charset="0"/>
              </a:rPr>
              <a:t>modeling</a:t>
            </a:r>
            <a:r>
              <a:rPr lang="en-IN" sz="2000" dirty="0">
                <a:latin typeface="Calibri" panose="020F0502020204030204" pitchFamily="34" charset="0"/>
                <a:cs typeface="Calibri" panose="020F0502020204030204" pitchFamily="34" charset="0"/>
              </a:rPr>
              <a:t>.</a:t>
            </a:r>
          </a:p>
          <a:p>
            <a:pPr marL="457200" indent="-457200">
              <a:buAutoNum type="arabicPeriod"/>
            </a:pPr>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2. Learn data cleaning and </a:t>
            </a:r>
            <a:r>
              <a:rPr lang="en-IN" sz="2000" dirty="0" err="1">
                <a:latin typeface="Calibri" panose="020F0502020204030204" pitchFamily="34" charset="0"/>
                <a:cs typeface="Calibri" panose="020F0502020204030204" pitchFamily="34" charset="0"/>
              </a:rPr>
              <a:t>preprocessing</a:t>
            </a:r>
            <a:r>
              <a:rPr lang="en-IN" sz="2000" dirty="0">
                <a:latin typeface="Calibri" panose="020F0502020204030204" pitchFamily="34" charset="0"/>
                <a:cs typeface="Calibri" panose="020F0502020204030204" pitchFamily="34" charset="0"/>
              </a:rPr>
              <a:t> techniques.</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3. Perform data analysis to identify trends.</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4. Implement a machine learning model using Scikit-Learn.</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5. Evaluate model performance using MSE and R².</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6. Visualize data patterns and results.</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7. Explore applications for optimizing solar power systems.</a:t>
            </a:r>
          </a:p>
        </p:txBody>
      </p:sp>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4" y="1067664"/>
            <a:ext cx="6102626" cy="400110"/>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and Technology used </a:t>
            </a:r>
          </a:p>
        </p:txBody>
      </p:sp>
      <p:sp>
        <p:nvSpPr>
          <p:cNvPr id="4" name="TextBox 3">
            <a:extLst>
              <a:ext uri="{FF2B5EF4-FFF2-40B4-BE49-F238E27FC236}">
                <a16:creationId xmlns:a16="http://schemas.microsoft.com/office/drawing/2014/main" id="{0849507C-6183-AAEC-846F-5AAA65E51488}"/>
              </a:ext>
            </a:extLst>
          </p:cNvPr>
          <p:cNvSpPr txBox="1"/>
          <p:nvPr/>
        </p:nvSpPr>
        <p:spPr>
          <a:xfrm>
            <a:off x="358345" y="1770167"/>
            <a:ext cx="7339913" cy="2246769"/>
          </a:xfrm>
          <a:prstGeom prst="rect">
            <a:avLst/>
          </a:prstGeom>
          <a:noFill/>
        </p:spPr>
        <p:txBody>
          <a:bodyPr wrap="square">
            <a:spAutoFit/>
          </a:bodyPr>
          <a:lstStyle/>
          <a:p>
            <a:r>
              <a:rPr lang="en-IN" sz="2000" dirty="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IDE &amp; Version Control:</a:t>
            </a:r>
            <a:r>
              <a:rPr lang="en-IN" sz="2000" dirty="0">
                <a:latin typeface="Calibri" panose="020F0502020204030204" pitchFamily="34" charset="0"/>
                <a:cs typeface="Calibri" panose="020F0502020204030204" pitchFamily="34" charset="0"/>
              </a:rPr>
              <a:t> VS Code, GitHub</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Programming Language:</a:t>
            </a:r>
            <a:r>
              <a:rPr lang="en-IN" sz="2000" dirty="0">
                <a:latin typeface="Calibri" panose="020F0502020204030204" pitchFamily="34" charset="0"/>
                <a:cs typeface="Calibri" panose="020F0502020204030204" pitchFamily="34" charset="0"/>
              </a:rPr>
              <a:t> Python 3.12.4</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Libraries:</a:t>
            </a:r>
            <a:r>
              <a:rPr lang="en-IN" sz="2000" dirty="0">
                <a:latin typeface="Calibri" panose="020F0502020204030204" pitchFamily="34" charset="0"/>
                <a:cs typeface="Calibri" panose="020F0502020204030204" pitchFamily="34" charset="0"/>
              </a:rPr>
              <a:t> Pandas, </a:t>
            </a:r>
            <a:r>
              <a:rPr lang="en-IN" sz="2000" dirty="0" err="1">
                <a:latin typeface="Calibri" panose="020F0502020204030204" pitchFamily="34" charset="0"/>
                <a:cs typeface="Calibri" panose="020F0502020204030204" pitchFamily="34" charset="0"/>
              </a:rPr>
              <a:t>Numpy</a:t>
            </a:r>
            <a:r>
              <a:rPr lang="en-IN" sz="2000" dirty="0">
                <a:latin typeface="Calibri" panose="020F0502020204030204" pitchFamily="34" charset="0"/>
                <a:cs typeface="Calibri" panose="020F0502020204030204" pitchFamily="34" charset="0"/>
              </a:rPr>
              <a:t>, Seaborn, Scikit-Learn, </a:t>
            </a:r>
            <a:r>
              <a:rPr lang="en-IN" sz="2000" dirty="0" err="1">
                <a:latin typeface="Calibri" panose="020F0502020204030204" pitchFamily="34" charset="0"/>
                <a:cs typeface="Calibri" panose="020F0502020204030204" pitchFamily="34" charset="0"/>
              </a:rPr>
              <a:t>Pylance</a:t>
            </a:r>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Data Analysis &amp; Visualization:</a:t>
            </a:r>
            <a:r>
              <a:rPr lang="en-IN" sz="2000" dirty="0">
                <a:latin typeface="Calibri" panose="020F0502020204030204" pitchFamily="34" charset="0"/>
                <a:cs typeface="Calibri" panose="020F0502020204030204" pitchFamily="34" charset="0"/>
              </a:rPr>
              <a:t> MS Excel, </a:t>
            </a:r>
            <a:r>
              <a:rPr lang="en-IN" sz="2000" dirty="0" err="1">
                <a:latin typeface="Calibri" panose="020F0502020204030204" pitchFamily="34" charset="0"/>
                <a:cs typeface="Calibri" panose="020F0502020204030204" pitchFamily="34" charset="0"/>
              </a:rPr>
              <a:t>Jupyter</a:t>
            </a:r>
            <a:r>
              <a:rPr lang="en-IN" sz="2000" dirty="0">
                <a:latin typeface="Calibri" panose="020F0502020204030204" pitchFamily="34" charset="0"/>
                <a:cs typeface="Calibri" panose="020F0502020204030204" pitchFamily="34" charset="0"/>
              </a:rPr>
              <a:t> Notebook</a:t>
            </a:r>
          </a:p>
        </p:txBody>
      </p:sp>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6102626" cy="400110"/>
          </a:xfrm>
          <a:prstGeom prst="rect">
            <a:avLst/>
          </a:prstGeom>
          <a:noFill/>
        </p:spPr>
        <p:txBody>
          <a:bodyPr wrap="square">
            <a:spAutoFit/>
          </a:bodyPr>
          <a:lstStyle/>
          <a:p>
            <a:r>
              <a:rPr lang="en-US" sz="2000" b="1" dirty="0">
                <a:solidFill>
                  <a:srgbClr val="213163"/>
                </a:solidFill>
              </a:rPr>
              <a:t>Methodology</a:t>
            </a:r>
            <a:r>
              <a:rPr lang="en-US" sz="1800" b="1" dirty="0">
                <a:solidFill>
                  <a:srgbClr val="213163"/>
                </a:solidFill>
              </a:rPr>
              <a:t> </a:t>
            </a:r>
            <a:endParaRPr lang="en-IN" sz="1800" dirty="0">
              <a:solidFill>
                <a:srgbClr val="213163"/>
              </a:solidFill>
            </a:endParaRPr>
          </a:p>
        </p:txBody>
      </p:sp>
      <p:sp>
        <p:nvSpPr>
          <p:cNvPr id="4" name="TextBox 3">
            <a:extLst>
              <a:ext uri="{FF2B5EF4-FFF2-40B4-BE49-F238E27FC236}">
                <a16:creationId xmlns:a16="http://schemas.microsoft.com/office/drawing/2014/main" id="{D65EF4CA-D5CB-5C9F-3AEF-5C992C7DADAF}"/>
              </a:ext>
            </a:extLst>
          </p:cNvPr>
          <p:cNvSpPr txBox="1"/>
          <p:nvPr/>
        </p:nvSpPr>
        <p:spPr>
          <a:xfrm>
            <a:off x="469555" y="1696812"/>
            <a:ext cx="10923373" cy="3785652"/>
          </a:xfrm>
          <a:prstGeom prst="rect">
            <a:avLst/>
          </a:prstGeom>
          <a:noFill/>
        </p:spPr>
        <p:txBody>
          <a:bodyPr wrap="square">
            <a:spAutoFit/>
          </a:bodyPr>
          <a:lstStyle/>
          <a:p>
            <a:r>
              <a:rPr lang="en-IN" sz="2000" dirty="0">
                <a:latin typeface="Calibri" panose="020F0502020204030204" pitchFamily="34" charset="0"/>
                <a:cs typeface="Calibri" panose="020F0502020204030204" pitchFamily="34" charset="0"/>
              </a:rPr>
              <a:t>1. </a:t>
            </a:r>
            <a:r>
              <a:rPr lang="en-IN" sz="2000" b="1" dirty="0">
                <a:latin typeface="Calibri" panose="020F0502020204030204" pitchFamily="34" charset="0"/>
                <a:cs typeface="Calibri" panose="020F0502020204030204" pitchFamily="34" charset="0"/>
              </a:rPr>
              <a:t>Data Collection: </a:t>
            </a:r>
            <a:r>
              <a:rPr lang="en-IN" sz="2000" dirty="0">
                <a:latin typeface="Calibri" panose="020F0502020204030204" pitchFamily="34" charset="0"/>
                <a:cs typeface="Calibri" panose="020F0502020204030204" pitchFamily="34" charset="0"/>
              </a:rPr>
              <a:t>Loaded a dataset containing solar power generation data and influencing factors.</a:t>
            </a:r>
          </a:p>
          <a:p>
            <a:pPr marL="457200" indent="-457200">
              <a:buAutoNum type="arabicPeriod"/>
            </a:pPr>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2. </a:t>
            </a:r>
            <a:r>
              <a:rPr lang="en-IN" sz="2000" b="1" dirty="0">
                <a:latin typeface="Calibri" panose="020F0502020204030204" pitchFamily="34" charset="0"/>
                <a:cs typeface="Calibri" panose="020F0502020204030204" pitchFamily="34" charset="0"/>
              </a:rPr>
              <a:t>Data </a:t>
            </a:r>
            <a:r>
              <a:rPr lang="en-IN" sz="2000" b="1" dirty="0" err="1">
                <a:latin typeface="Calibri" panose="020F0502020204030204" pitchFamily="34" charset="0"/>
                <a:cs typeface="Calibri" panose="020F0502020204030204" pitchFamily="34" charset="0"/>
              </a:rPr>
              <a:t>Preprocessing</a:t>
            </a:r>
            <a:r>
              <a:rPr lang="en-IN" sz="2000" b="1" dirty="0">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 Cleaned data, handled missing values, and normalized features for better model            performance.</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3. </a:t>
            </a:r>
            <a:r>
              <a:rPr lang="en-IN" sz="2000" b="1" dirty="0">
                <a:latin typeface="Calibri" panose="020F0502020204030204" pitchFamily="34" charset="0"/>
                <a:cs typeface="Calibri" panose="020F0502020204030204" pitchFamily="34" charset="0"/>
              </a:rPr>
              <a:t>Exploratory Data Analysis (EDA):</a:t>
            </a:r>
            <a:r>
              <a:rPr lang="en-IN" sz="2000" dirty="0">
                <a:latin typeface="Calibri" panose="020F0502020204030204" pitchFamily="34" charset="0"/>
                <a:cs typeface="Calibri" panose="020F0502020204030204" pitchFamily="34" charset="0"/>
              </a:rPr>
              <a:t> </a:t>
            </a:r>
            <a:r>
              <a:rPr lang="en-IN" sz="2000" dirty="0" err="1">
                <a:latin typeface="Calibri" panose="020F0502020204030204" pitchFamily="34" charset="0"/>
                <a:cs typeface="Calibri" panose="020F0502020204030204" pitchFamily="34" charset="0"/>
              </a:rPr>
              <a:t>Analyzed</a:t>
            </a:r>
            <a:r>
              <a:rPr lang="en-IN" sz="2000" dirty="0">
                <a:latin typeface="Calibri" panose="020F0502020204030204" pitchFamily="34" charset="0"/>
                <a:cs typeface="Calibri" panose="020F0502020204030204" pitchFamily="34" charset="0"/>
              </a:rPr>
              <a:t> data trends and relationships using visualizations.</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4. </a:t>
            </a:r>
            <a:r>
              <a:rPr lang="en-IN" sz="2000" b="1" dirty="0">
                <a:latin typeface="Calibri" panose="020F0502020204030204" pitchFamily="34" charset="0"/>
                <a:cs typeface="Calibri" panose="020F0502020204030204" pitchFamily="34" charset="0"/>
              </a:rPr>
              <a:t>Model Implementation:</a:t>
            </a:r>
            <a:r>
              <a:rPr lang="en-IN" sz="2000" dirty="0">
                <a:latin typeface="Calibri" panose="020F0502020204030204" pitchFamily="34" charset="0"/>
                <a:cs typeface="Calibri" panose="020F0502020204030204" pitchFamily="34" charset="0"/>
              </a:rPr>
              <a:t> Built and trained a linear regression model using Scikit-Learn.</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5. </a:t>
            </a:r>
            <a:r>
              <a:rPr lang="en-IN" sz="2000" b="1" dirty="0">
                <a:latin typeface="Calibri" panose="020F0502020204030204" pitchFamily="34" charset="0"/>
                <a:cs typeface="Calibri" panose="020F0502020204030204" pitchFamily="34" charset="0"/>
              </a:rPr>
              <a:t>Model Evaluation:</a:t>
            </a:r>
            <a:r>
              <a:rPr lang="en-IN" sz="2000" dirty="0">
                <a:latin typeface="Calibri" panose="020F0502020204030204" pitchFamily="34" charset="0"/>
                <a:cs typeface="Calibri" panose="020F0502020204030204" pitchFamily="34" charset="0"/>
              </a:rPr>
              <a:t> Assessed model accuracy using Mean Squared Error (MSE) and R² score.</a:t>
            </a: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6. </a:t>
            </a:r>
            <a:r>
              <a:rPr lang="en-IN" sz="2000" b="1" dirty="0">
                <a:latin typeface="Calibri" panose="020F0502020204030204" pitchFamily="34" charset="0"/>
                <a:cs typeface="Calibri" panose="020F0502020204030204" pitchFamily="34" charset="0"/>
              </a:rPr>
              <a:t>Result Visualization:</a:t>
            </a:r>
            <a:r>
              <a:rPr lang="en-IN" sz="2000" dirty="0">
                <a:latin typeface="Calibri" panose="020F0502020204030204" pitchFamily="34" charset="0"/>
                <a:cs typeface="Calibri" panose="020F0502020204030204" pitchFamily="34" charset="0"/>
              </a:rPr>
              <a:t> Plotted predictions and performance metrics for analysis.</a:t>
            </a:r>
          </a:p>
        </p:txBody>
      </p:sp>
    </p:spTree>
    <p:extLst>
      <p:ext uri="{BB962C8B-B14F-4D97-AF65-F5344CB8AC3E}">
        <p14:creationId xmlns:p14="http://schemas.microsoft.com/office/powerpoint/2010/main" val="270679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Problem Statement:  </a:t>
            </a:r>
            <a:endParaRPr lang="en-IN" sz="2000" b="1" dirty="0">
              <a:solidFill>
                <a:srgbClr val="213163"/>
              </a:solidFill>
            </a:endParaRPr>
          </a:p>
        </p:txBody>
      </p:sp>
      <p:sp>
        <p:nvSpPr>
          <p:cNvPr id="4" name="TextBox 3">
            <a:extLst>
              <a:ext uri="{FF2B5EF4-FFF2-40B4-BE49-F238E27FC236}">
                <a16:creationId xmlns:a16="http://schemas.microsoft.com/office/drawing/2014/main" id="{C70C5835-1253-8833-E5FC-7B5504F0C610}"/>
              </a:ext>
            </a:extLst>
          </p:cNvPr>
          <p:cNvSpPr txBox="1"/>
          <p:nvPr/>
        </p:nvSpPr>
        <p:spPr>
          <a:xfrm>
            <a:off x="568411" y="1699309"/>
            <a:ext cx="9835978" cy="1631216"/>
          </a:xfrm>
          <a:prstGeom prst="rect">
            <a:avLst/>
          </a:prstGeom>
          <a:noFill/>
        </p:spPr>
        <p:txBody>
          <a:bodyPr wrap="square">
            <a:spAutoFit/>
          </a:bodyPr>
          <a:lstStyle/>
          <a:p>
            <a:r>
              <a:rPr lang="en-IN" sz="2000" dirty="0">
                <a:latin typeface="Calibri" panose="020F0502020204030204" pitchFamily="34" charset="0"/>
                <a:cs typeface="Calibri" panose="020F0502020204030204" pitchFamily="34" charset="0"/>
              </a:rPr>
              <a:t>Predicting solar power output accurately is crucial for optimizing energy generation, grid management, and resource allocation. Environmental and operational factors such as temperature, sunlight intensity, and time of day influence power output, making it challenging to forecast efficiently. This project aims to develop a predictive model to address this challenge.</a:t>
            </a:r>
          </a:p>
        </p:txBody>
      </p:sp>
    </p:spTree>
    <p:extLst>
      <p:ext uri="{BB962C8B-B14F-4D97-AF65-F5344CB8AC3E}">
        <p14:creationId xmlns:p14="http://schemas.microsoft.com/office/powerpoint/2010/main" val="3196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endParaRPr lang="en-IN" sz="2000" b="1" dirty="0">
              <a:solidFill>
                <a:srgbClr val="213163"/>
              </a:solidFill>
            </a:endParaRPr>
          </a:p>
        </p:txBody>
      </p:sp>
      <p:sp>
        <p:nvSpPr>
          <p:cNvPr id="4" name="TextBox 3">
            <a:extLst>
              <a:ext uri="{FF2B5EF4-FFF2-40B4-BE49-F238E27FC236}">
                <a16:creationId xmlns:a16="http://schemas.microsoft.com/office/drawing/2014/main" id="{38D763A7-40B0-9B27-EB03-1C62B429054E}"/>
              </a:ext>
            </a:extLst>
          </p:cNvPr>
          <p:cNvSpPr txBox="1"/>
          <p:nvPr/>
        </p:nvSpPr>
        <p:spPr>
          <a:xfrm>
            <a:off x="356286" y="1473313"/>
            <a:ext cx="11479427" cy="5078313"/>
          </a:xfrm>
          <a:prstGeom prst="rect">
            <a:avLst/>
          </a:prstGeom>
          <a:noFill/>
        </p:spPr>
        <p:txBody>
          <a:bodyPr wrap="square">
            <a:spAutoFit/>
          </a:bodyPr>
          <a:lstStyle/>
          <a:p>
            <a:r>
              <a:rPr lang="en-IN" sz="1800" dirty="0">
                <a:latin typeface="Calibri" panose="020F0502020204030204" pitchFamily="34" charset="0"/>
                <a:cs typeface="Calibri" panose="020F0502020204030204" pitchFamily="34" charset="0"/>
              </a:rPr>
              <a:t>1. </a:t>
            </a:r>
            <a:r>
              <a:rPr lang="en-IN" sz="1800" b="1" dirty="0">
                <a:latin typeface="Calibri" panose="020F0502020204030204" pitchFamily="34" charset="0"/>
                <a:cs typeface="Calibri" panose="020F0502020204030204" pitchFamily="34" charset="0"/>
              </a:rPr>
              <a:t>Data Loading and Preparation:</a:t>
            </a:r>
            <a:r>
              <a:rPr lang="en-IN" sz="1800" dirty="0">
                <a:latin typeface="Calibri" panose="020F0502020204030204" pitchFamily="34" charset="0"/>
                <a:cs typeface="Calibri" panose="020F0502020204030204" pitchFamily="34" charset="0"/>
              </a:rPr>
              <a:t> Imported and cleaned solar power generation data, handling missing values and normalizing features.</a:t>
            </a:r>
          </a:p>
          <a:p>
            <a:pPr marL="457200" indent="-457200">
              <a:buAutoNum type="arabicPeriod"/>
            </a:pPr>
            <a:endParaRPr lang="en-IN" sz="1800" dirty="0">
              <a:latin typeface="Calibri" panose="020F0502020204030204" pitchFamily="34" charset="0"/>
              <a:cs typeface="Calibri" panose="020F0502020204030204" pitchFamily="34" charset="0"/>
            </a:endParaRPr>
          </a:p>
          <a:p>
            <a:r>
              <a:rPr lang="en-IN" sz="1800" dirty="0">
                <a:latin typeface="Calibri" panose="020F0502020204030204" pitchFamily="34" charset="0"/>
                <a:cs typeface="Calibri" panose="020F0502020204030204" pitchFamily="34" charset="0"/>
              </a:rPr>
              <a:t>2. </a:t>
            </a:r>
            <a:r>
              <a:rPr lang="en-IN" sz="1800" b="1" dirty="0">
                <a:latin typeface="Calibri" panose="020F0502020204030204" pitchFamily="34" charset="0"/>
                <a:cs typeface="Calibri" panose="020F0502020204030204" pitchFamily="34" charset="0"/>
              </a:rPr>
              <a:t>Feature Selection:</a:t>
            </a:r>
            <a:r>
              <a:rPr lang="en-IN" sz="1800" dirty="0">
                <a:latin typeface="Calibri" panose="020F0502020204030204" pitchFamily="34" charset="0"/>
                <a:cs typeface="Calibri" panose="020F0502020204030204" pitchFamily="34" charset="0"/>
              </a:rPr>
              <a:t> Selected key environmental factors such as temperature, sunlight intensity, and time of day for </a:t>
            </a:r>
            <a:r>
              <a:rPr lang="en-IN" sz="1800" dirty="0" err="1">
                <a:latin typeface="Calibri" panose="020F0502020204030204" pitchFamily="34" charset="0"/>
                <a:cs typeface="Calibri" panose="020F0502020204030204" pitchFamily="34" charset="0"/>
              </a:rPr>
              <a:t>modeling</a:t>
            </a:r>
            <a:r>
              <a:rPr lang="en-IN" sz="1800" dirty="0">
                <a:latin typeface="Calibri" panose="020F0502020204030204" pitchFamily="34" charset="0"/>
                <a:cs typeface="Calibri" panose="020F0502020204030204" pitchFamily="34" charset="0"/>
              </a:rPr>
              <a:t>.</a:t>
            </a:r>
          </a:p>
          <a:p>
            <a:endParaRPr lang="en-IN" sz="1800" dirty="0">
              <a:latin typeface="Calibri" panose="020F0502020204030204" pitchFamily="34" charset="0"/>
              <a:cs typeface="Calibri" panose="020F0502020204030204" pitchFamily="34" charset="0"/>
            </a:endParaRPr>
          </a:p>
          <a:p>
            <a:r>
              <a:rPr lang="en-IN" sz="1800" dirty="0">
                <a:latin typeface="Calibri" panose="020F0502020204030204" pitchFamily="34" charset="0"/>
                <a:cs typeface="Calibri" panose="020F0502020204030204" pitchFamily="34" charset="0"/>
              </a:rPr>
              <a:t>3. </a:t>
            </a:r>
            <a:r>
              <a:rPr lang="en-IN" sz="1800" b="1" dirty="0">
                <a:latin typeface="Calibri" panose="020F0502020204030204" pitchFamily="34" charset="0"/>
                <a:cs typeface="Calibri" panose="020F0502020204030204" pitchFamily="34" charset="0"/>
              </a:rPr>
              <a:t>Model Development:</a:t>
            </a:r>
            <a:r>
              <a:rPr lang="en-IN" sz="1800" dirty="0">
                <a:latin typeface="Calibri" panose="020F0502020204030204" pitchFamily="34" charset="0"/>
                <a:cs typeface="Calibri" panose="020F0502020204030204" pitchFamily="34" charset="0"/>
              </a:rPr>
              <a:t> Implemented a linear regression model using Scikit-Learn to establish relationships between variables and predict power output.</a:t>
            </a:r>
          </a:p>
          <a:p>
            <a:endParaRPr lang="en-IN" sz="1800" dirty="0">
              <a:latin typeface="Calibri" panose="020F0502020204030204" pitchFamily="34" charset="0"/>
              <a:cs typeface="Calibri" panose="020F0502020204030204" pitchFamily="34" charset="0"/>
            </a:endParaRPr>
          </a:p>
          <a:p>
            <a:r>
              <a:rPr lang="en-IN" sz="1800" dirty="0">
                <a:latin typeface="Calibri" panose="020F0502020204030204" pitchFamily="34" charset="0"/>
                <a:cs typeface="Calibri" panose="020F0502020204030204" pitchFamily="34" charset="0"/>
              </a:rPr>
              <a:t>4. </a:t>
            </a:r>
            <a:r>
              <a:rPr lang="en-IN" sz="1800" b="1" dirty="0">
                <a:latin typeface="Calibri" panose="020F0502020204030204" pitchFamily="34" charset="0"/>
                <a:cs typeface="Calibri" panose="020F0502020204030204" pitchFamily="34" charset="0"/>
              </a:rPr>
              <a:t>Training and Testing:</a:t>
            </a:r>
            <a:r>
              <a:rPr lang="en-IN" sz="1800" dirty="0">
                <a:latin typeface="Calibri" panose="020F0502020204030204" pitchFamily="34" charset="0"/>
                <a:cs typeface="Calibri" panose="020F0502020204030204" pitchFamily="34" charset="0"/>
              </a:rPr>
              <a:t> Split the dataset into training and testing sets to build and validate the model.</a:t>
            </a:r>
          </a:p>
          <a:p>
            <a:endParaRPr lang="en-IN" sz="1800" dirty="0">
              <a:latin typeface="Calibri" panose="020F0502020204030204" pitchFamily="34" charset="0"/>
              <a:cs typeface="Calibri" panose="020F0502020204030204" pitchFamily="34" charset="0"/>
            </a:endParaRPr>
          </a:p>
          <a:p>
            <a:r>
              <a:rPr lang="en-IN" sz="1800" dirty="0">
                <a:latin typeface="Calibri" panose="020F0502020204030204" pitchFamily="34" charset="0"/>
                <a:cs typeface="Calibri" panose="020F0502020204030204" pitchFamily="34" charset="0"/>
              </a:rPr>
              <a:t>5. </a:t>
            </a:r>
            <a:r>
              <a:rPr lang="en-IN" sz="1800" b="1" dirty="0">
                <a:latin typeface="Calibri" panose="020F0502020204030204" pitchFamily="34" charset="0"/>
                <a:cs typeface="Calibri" panose="020F0502020204030204" pitchFamily="34" charset="0"/>
              </a:rPr>
              <a:t>Performance Evaluation:</a:t>
            </a:r>
            <a:r>
              <a:rPr lang="en-IN" sz="1800" dirty="0">
                <a:latin typeface="Calibri" panose="020F0502020204030204" pitchFamily="34" charset="0"/>
                <a:cs typeface="Calibri" panose="020F0502020204030204" pitchFamily="34" charset="0"/>
              </a:rPr>
              <a:t> Assessed model accuracy using metrics like Mean Squared Error (MSE) and R² score to ensure reliable predictions.</a:t>
            </a:r>
          </a:p>
          <a:p>
            <a:endParaRPr lang="en-IN" sz="1800" dirty="0">
              <a:latin typeface="Calibri" panose="020F0502020204030204" pitchFamily="34" charset="0"/>
              <a:cs typeface="Calibri" panose="020F0502020204030204" pitchFamily="34" charset="0"/>
            </a:endParaRPr>
          </a:p>
          <a:p>
            <a:r>
              <a:rPr lang="en-IN" sz="1800" dirty="0">
                <a:latin typeface="Calibri" panose="020F0502020204030204" pitchFamily="34" charset="0"/>
                <a:cs typeface="Calibri" panose="020F0502020204030204" pitchFamily="34" charset="0"/>
              </a:rPr>
              <a:t>6. </a:t>
            </a:r>
            <a:r>
              <a:rPr lang="en-IN" sz="1800" b="1" dirty="0">
                <a:latin typeface="Calibri" panose="020F0502020204030204" pitchFamily="34" charset="0"/>
                <a:cs typeface="Calibri" panose="020F0502020204030204" pitchFamily="34" charset="0"/>
              </a:rPr>
              <a:t>Visualization:</a:t>
            </a:r>
            <a:r>
              <a:rPr lang="en-IN" sz="1800" dirty="0">
                <a:latin typeface="Calibri" panose="020F0502020204030204" pitchFamily="34" charset="0"/>
                <a:cs typeface="Calibri" panose="020F0502020204030204" pitchFamily="34" charset="0"/>
              </a:rPr>
              <a:t> Plotted actual vs predicted values and data trends for analysis and performance insights.</a:t>
            </a:r>
          </a:p>
          <a:p>
            <a:endParaRPr lang="en-IN" sz="1800" dirty="0">
              <a:latin typeface="Calibri" panose="020F0502020204030204" pitchFamily="34" charset="0"/>
              <a:cs typeface="Calibri" panose="020F0502020204030204" pitchFamily="34" charset="0"/>
            </a:endParaRPr>
          </a:p>
          <a:p>
            <a:r>
              <a:rPr lang="en-IN" sz="1800" dirty="0">
                <a:latin typeface="Calibri" panose="020F0502020204030204" pitchFamily="34" charset="0"/>
                <a:cs typeface="Calibri" panose="020F0502020204030204" pitchFamily="34" charset="0"/>
              </a:rPr>
              <a:t>7. </a:t>
            </a:r>
            <a:r>
              <a:rPr lang="en-IN" sz="1800" b="1" dirty="0">
                <a:latin typeface="Calibri" panose="020F0502020204030204" pitchFamily="34" charset="0"/>
                <a:cs typeface="Calibri" panose="020F0502020204030204" pitchFamily="34" charset="0"/>
              </a:rPr>
              <a:t>Scalable Solution:</a:t>
            </a:r>
            <a:r>
              <a:rPr lang="en-IN" sz="1800" dirty="0">
                <a:latin typeface="Calibri" panose="020F0502020204030204" pitchFamily="34" charset="0"/>
                <a:cs typeface="Calibri" panose="020F0502020204030204" pitchFamily="34" charset="0"/>
              </a:rPr>
              <a:t> Model design allows adaptation for larger datasets and integration into solar energy management systems.</a:t>
            </a:r>
          </a:p>
        </p:txBody>
      </p:sp>
    </p:spTree>
    <p:extLst>
      <p:ext uri="{BB962C8B-B14F-4D97-AF65-F5344CB8AC3E}">
        <p14:creationId xmlns:p14="http://schemas.microsoft.com/office/powerpoint/2010/main" val="300296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53" name="Picture 52">
            <a:extLst>
              <a:ext uri="{FF2B5EF4-FFF2-40B4-BE49-F238E27FC236}">
                <a16:creationId xmlns:a16="http://schemas.microsoft.com/office/drawing/2014/main" id="{687065B4-5993-5030-7ED9-1A5CEF5732AB}"/>
              </a:ext>
            </a:extLst>
          </p:cNvPr>
          <p:cNvPicPr>
            <a:picLocks noChangeAspect="1"/>
          </p:cNvPicPr>
          <p:nvPr/>
        </p:nvPicPr>
        <p:blipFill>
          <a:blip r:embed="rId2"/>
          <a:stretch>
            <a:fillRect/>
          </a:stretch>
        </p:blipFill>
        <p:spPr>
          <a:xfrm>
            <a:off x="397565" y="1454522"/>
            <a:ext cx="4850296" cy="2560887"/>
          </a:xfrm>
          <a:prstGeom prst="rect">
            <a:avLst/>
          </a:prstGeom>
        </p:spPr>
      </p:pic>
      <p:pic>
        <p:nvPicPr>
          <p:cNvPr id="54" name="Picture 53">
            <a:extLst>
              <a:ext uri="{FF2B5EF4-FFF2-40B4-BE49-F238E27FC236}">
                <a16:creationId xmlns:a16="http://schemas.microsoft.com/office/drawing/2014/main" id="{5FEFA5A5-361A-9BD9-DA6B-1A5361A83605}"/>
              </a:ext>
            </a:extLst>
          </p:cNvPr>
          <p:cNvPicPr>
            <a:picLocks noChangeAspect="1"/>
          </p:cNvPicPr>
          <p:nvPr/>
        </p:nvPicPr>
        <p:blipFill>
          <a:blip r:embed="rId3"/>
          <a:srcRect/>
          <a:stretch/>
        </p:blipFill>
        <p:spPr>
          <a:xfrm>
            <a:off x="6096000" y="4123036"/>
            <a:ext cx="5128591" cy="2560886"/>
          </a:xfrm>
          <a:prstGeom prst="rect">
            <a:avLst/>
          </a:prstGeom>
        </p:spPr>
      </p:pic>
      <p:pic>
        <p:nvPicPr>
          <p:cNvPr id="55" name="Picture 54">
            <a:extLst>
              <a:ext uri="{FF2B5EF4-FFF2-40B4-BE49-F238E27FC236}">
                <a16:creationId xmlns:a16="http://schemas.microsoft.com/office/drawing/2014/main" id="{8A6F120C-98CF-7483-784D-45E18B86B385}"/>
              </a:ext>
            </a:extLst>
          </p:cNvPr>
          <p:cNvPicPr>
            <a:picLocks noChangeAspect="1"/>
          </p:cNvPicPr>
          <p:nvPr/>
        </p:nvPicPr>
        <p:blipFill>
          <a:blip r:embed="rId4"/>
          <a:srcRect/>
          <a:stretch/>
        </p:blipFill>
        <p:spPr>
          <a:xfrm>
            <a:off x="6096000" y="1454521"/>
            <a:ext cx="5128591" cy="2560886"/>
          </a:xfrm>
          <a:prstGeom prst="rect">
            <a:avLst/>
          </a:prstGeom>
        </p:spPr>
      </p:pic>
      <p:pic>
        <p:nvPicPr>
          <p:cNvPr id="56" name="Picture 55">
            <a:extLst>
              <a:ext uri="{FF2B5EF4-FFF2-40B4-BE49-F238E27FC236}">
                <a16:creationId xmlns:a16="http://schemas.microsoft.com/office/drawing/2014/main" id="{412A47DD-CF3C-13E2-BB01-D4F9D15D8541}"/>
              </a:ext>
            </a:extLst>
          </p:cNvPr>
          <p:cNvPicPr>
            <a:picLocks noChangeAspect="1"/>
          </p:cNvPicPr>
          <p:nvPr/>
        </p:nvPicPr>
        <p:blipFill>
          <a:blip r:embed="rId5"/>
          <a:srcRect/>
          <a:stretch/>
        </p:blipFill>
        <p:spPr>
          <a:xfrm>
            <a:off x="397565" y="4144523"/>
            <a:ext cx="4850296" cy="2560886"/>
          </a:xfrm>
          <a:prstGeom prst="rect">
            <a:avLst/>
          </a:prstGeom>
        </p:spPr>
      </p:pic>
    </p:spTree>
    <p:extLst>
      <p:ext uri="{BB962C8B-B14F-4D97-AF65-F5344CB8AC3E}">
        <p14:creationId xmlns:p14="http://schemas.microsoft.com/office/powerpoint/2010/main" val="163594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53" name="Picture 52">
            <a:extLst>
              <a:ext uri="{FF2B5EF4-FFF2-40B4-BE49-F238E27FC236}">
                <a16:creationId xmlns:a16="http://schemas.microsoft.com/office/drawing/2014/main" id="{687065B4-5993-5030-7ED9-1A5CEF5732AB}"/>
              </a:ext>
            </a:extLst>
          </p:cNvPr>
          <p:cNvPicPr>
            <a:picLocks noChangeAspect="1"/>
          </p:cNvPicPr>
          <p:nvPr/>
        </p:nvPicPr>
        <p:blipFill>
          <a:blip r:embed="rId2"/>
          <a:srcRect/>
          <a:stretch/>
        </p:blipFill>
        <p:spPr>
          <a:xfrm>
            <a:off x="774003" y="1454522"/>
            <a:ext cx="4806411" cy="2560887"/>
          </a:xfrm>
          <a:prstGeom prst="rect">
            <a:avLst/>
          </a:prstGeom>
        </p:spPr>
      </p:pic>
      <p:pic>
        <p:nvPicPr>
          <p:cNvPr id="54" name="Picture 53">
            <a:extLst>
              <a:ext uri="{FF2B5EF4-FFF2-40B4-BE49-F238E27FC236}">
                <a16:creationId xmlns:a16="http://schemas.microsoft.com/office/drawing/2014/main" id="{5FEFA5A5-361A-9BD9-DA6B-1A5361A83605}"/>
              </a:ext>
            </a:extLst>
          </p:cNvPr>
          <p:cNvPicPr>
            <a:picLocks noChangeAspect="1"/>
          </p:cNvPicPr>
          <p:nvPr/>
        </p:nvPicPr>
        <p:blipFill>
          <a:blip r:embed="rId3"/>
          <a:srcRect/>
          <a:stretch/>
        </p:blipFill>
        <p:spPr>
          <a:xfrm>
            <a:off x="6611587" y="4123036"/>
            <a:ext cx="4806409" cy="2560886"/>
          </a:xfrm>
          <a:prstGeom prst="rect">
            <a:avLst/>
          </a:prstGeom>
        </p:spPr>
      </p:pic>
      <p:pic>
        <p:nvPicPr>
          <p:cNvPr id="55" name="Picture 54">
            <a:extLst>
              <a:ext uri="{FF2B5EF4-FFF2-40B4-BE49-F238E27FC236}">
                <a16:creationId xmlns:a16="http://schemas.microsoft.com/office/drawing/2014/main" id="{8A6F120C-98CF-7483-784D-45E18B86B385}"/>
              </a:ext>
            </a:extLst>
          </p:cNvPr>
          <p:cNvPicPr>
            <a:picLocks noChangeAspect="1"/>
          </p:cNvPicPr>
          <p:nvPr/>
        </p:nvPicPr>
        <p:blipFill>
          <a:blip r:embed="rId4"/>
          <a:srcRect/>
          <a:stretch/>
        </p:blipFill>
        <p:spPr>
          <a:xfrm>
            <a:off x="6611587" y="1454521"/>
            <a:ext cx="4806410" cy="2560886"/>
          </a:xfrm>
          <a:prstGeom prst="rect">
            <a:avLst/>
          </a:prstGeom>
        </p:spPr>
      </p:pic>
      <p:pic>
        <p:nvPicPr>
          <p:cNvPr id="56" name="Picture 55">
            <a:extLst>
              <a:ext uri="{FF2B5EF4-FFF2-40B4-BE49-F238E27FC236}">
                <a16:creationId xmlns:a16="http://schemas.microsoft.com/office/drawing/2014/main" id="{412A47DD-CF3C-13E2-BB01-D4F9D15D8541}"/>
              </a:ext>
            </a:extLst>
          </p:cNvPr>
          <p:cNvPicPr>
            <a:picLocks noChangeAspect="1"/>
          </p:cNvPicPr>
          <p:nvPr/>
        </p:nvPicPr>
        <p:blipFill>
          <a:blip r:embed="rId5"/>
          <a:srcRect/>
          <a:stretch/>
        </p:blipFill>
        <p:spPr>
          <a:xfrm>
            <a:off x="774004" y="4144523"/>
            <a:ext cx="4806410" cy="2560886"/>
          </a:xfrm>
          <a:prstGeom prst="rect">
            <a:avLst/>
          </a:prstGeom>
        </p:spPr>
      </p:pic>
    </p:spTree>
    <p:extLst>
      <p:ext uri="{BB962C8B-B14F-4D97-AF65-F5344CB8AC3E}">
        <p14:creationId xmlns:p14="http://schemas.microsoft.com/office/powerpoint/2010/main" val="244424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53" name="Picture 52">
            <a:extLst>
              <a:ext uri="{FF2B5EF4-FFF2-40B4-BE49-F238E27FC236}">
                <a16:creationId xmlns:a16="http://schemas.microsoft.com/office/drawing/2014/main" id="{687065B4-5993-5030-7ED9-1A5CEF5732AB}"/>
              </a:ext>
            </a:extLst>
          </p:cNvPr>
          <p:cNvPicPr>
            <a:picLocks noChangeAspect="1"/>
          </p:cNvPicPr>
          <p:nvPr/>
        </p:nvPicPr>
        <p:blipFill>
          <a:blip r:embed="rId2"/>
          <a:srcRect/>
          <a:stretch/>
        </p:blipFill>
        <p:spPr>
          <a:xfrm>
            <a:off x="822666" y="1454521"/>
            <a:ext cx="4967501" cy="2560887"/>
          </a:xfrm>
          <a:prstGeom prst="rect">
            <a:avLst/>
          </a:prstGeom>
        </p:spPr>
      </p:pic>
      <p:pic>
        <p:nvPicPr>
          <p:cNvPr id="54" name="Picture 53">
            <a:extLst>
              <a:ext uri="{FF2B5EF4-FFF2-40B4-BE49-F238E27FC236}">
                <a16:creationId xmlns:a16="http://schemas.microsoft.com/office/drawing/2014/main" id="{5FEFA5A5-361A-9BD9-DA6B-1A5361A83605}"/>
              </a:ext>
            </a:extLst>
          </p:cNvPr>
          <p:cNvPicPr>
            <a:picLocks noChangeAspect="1"/>
          </p:cNvPicPr>
          <p:nvPr/>
        </p:nvPicPr>
        <p:blipFill>
          <a:blip r:embed="rId3"/>
          <a:srcRect/>
          <a:stretch/>
        </p:blipFill>
        <p:spPr>
          <a:xfrm>
            <a:off x="6807057" y="4123036"/>
            <a:ext cx="4562277" cy="2560886"/>
          </a:xfrm>
          <a:prstGeom prst="rect">
            <a:avLst/>
          </a:prstGeom>
        </p:spPr>
      </p:pic>
      <p:pic>
        <p:nvPicPr>
          <p:cNvPr id="55" name="Picture 54">
            <a:extLst>
              <a:ext uri="{FF2B5EF4-FFF2-40B4-BE49-F238E27FC236}">
                <a16:creationId xmlns:a16="http://schemas.microsoft.com/office/drawing/2014/main" id="{8A6F120C-98CF-7483-784D-45E18B86B385}"/>
              </a:ext>
            </a:extLst>
          </p:cNvPr>
          <p:cNvPicPr>
            <a:picLocks noChangeAspect="1"/>
          </p:cNvPicPr>
          <p:nvPr/>
        </p:nvPicPr>
        <p:blipFill>
          <a:blip r:embed="rId4"/>
          <a:srcRect/>
          <a:stretch/>
        </p:blipFill>
        <p:spPr>
          <a:xfrm>
            <a:off x="6807057" y="1454522"/>
            <a:ext cx="4562277" cy="2560886"/>
          </a:xfrm>
          <a:prstGeom prst="rect">
            <a:avLst/>
          </a:prstGeom>
        </p:spPr>
      </p:pic>
      <p:pic>
        <p:nvPicPr>
          <p:cNvPr id="56" name="Picture 55">
            <a:extLst>
              <a:ext uri="{FF2B5EF4-FFF2-40B4-BE49-F238E27FC236}">
                <a16:creationId xmlns:a16="http://schemas.microsoft.com/office/drawing/2014/main" id="{412A47DD-CF3C-13E2-BB01-D4F9D15D8541}"/>
              </a:ext>
            </a:extLst>
          </p:cNvPr>
          <p:cNvPicPr>
            <a:picLocks noChangeAspect="1"/>
          </p:cNvPicPr>
          <p:nvPr/>
        </p:nvPicPr>
        <p:blipFill>
          <a:blip r:embed="rId5"/>
          <a:srcRect/>
          <a:stretch/>
        </p:blipFill>
        <p:spPr>
          <a:xfrm>
            <a:off x="822666" y="4123036"/>
            <a:ext cx="4967500" cy="2560886"/>
          </a:xfrm>
          <a:prstGeom prst="rect">
            <a:avLst/>
          </a:prstGeom>
        </p:spPr>
      </p:pic>
    </p:spTree>
    <p:extLst>
      <p:ext uri="{BB962C8B-B14F-4D97-AF65-F5344CB8AC3E}">
        <p14:creationId xmlns:p14="http://schemas.microsoft.com/office/powerpoint/2010/main" val="3334705277"/>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51</TotalTime>
  <Words>536</Words>
  <Application>Microsoft Macintosh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Microsoft Office User</cp:lastModifiedBy>
  <cp:revision>5</cp:revision>
  <cp:lastPrinted>2025-02-08T05:55:49Z</cp:lastPrinted>
  <dcterms:created xsi:type="dcterms:W3CDTF">2024-12-31T09:40:01Z</dcterms:created>
  <dcterms:modified xsi:type="dcterms:W3CDTF">2025-02-08T05:55:51Z</dcterms:modified>
</cp:coreProperties>
</file>